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5"/>
  </p:notesMasterIdLst>
  <p:sldIdLst>
    <p:sldId id="274" r:id="rId2"/>
    <p:sldId id="257" r:id="rId3"/>
    <p:sldId id="258" r:id="rId4"/>
    <p:sldId id="259" r:id="rId5"/>
    <p:sldId id="260" r:id="rId6"/>
    <p:sldId id="263" r:id="rId7"/>
    <p:sldId id="265" r:id="rId8"/>
    <p:sldId id="266" r:id="rId9"/>
    <p:sldId id="267" r:id="rId10"/>
    <p:sldId id="268" r:id="rId11"/>
    <p:sldId id="273" r:id="rId12"/>
    <p:sldId id="261" r:id="rId13"/>
    <p:sldId id="269" r:id="rId14"/>
  </p:sldIdLst>
  <p:sldSz cx="9144000" cy="6858000" type="screen4x3"/>
  <p:notesSz cx="6858000" cy="9144000"/>
  <p:embeddedFontLst>
    <p:embeddedFont>
      <p:font typeface="Wingdings 3" panose="05040102010807070707" pitchFamily="18" charset="2"/>
      <p:regular r:id="rId16"/>
    </p:embeddedFont>
    <p:embeddedFont>
      <p:font typeface="Century Gothic" panose="020B0502020202020204" pitchFamily="34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4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6130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627465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590585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2334269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650416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585379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422777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85531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695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2825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4591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2977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9301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643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5663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8943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0709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71207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u="sng" dirty="0" smtClean="0"/>
              <a:t>DECEMBER 4, 2017</a:t>
            </a:r>
            <a:endParaRPr lang="en-US" sz="6000" u="sng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 Turn in One Pager  </a:t>
            </a:r>
          </a:p>
          <a:p>
            <a:pPr marL="0" indent="0" algn="ctr">
              <a:buNone/>
            </a:pPr>
            <a:r>
              <a:rPr lang="en-US" sz="4000" dirty="0" smtClean="0"/>
              <a:t> Get out stuff for Map Quiz  </a:t>
            </a:r>
          </a:p>
          <a:p>
            <a:pPr marL="0" indent="0" algn="ctr">
              <a:buNone/>
            </a:pPr>
            <a:r>
              <a:rPr lang="en-US" sz="4000" dirty="0"/>
              <a:t> </a:t>
            </a:r>
            <a:r>
              <a:rPr lang="en-US" sz="4000" dirty="0" smtClean="0"/>
              <a:t>Ethnicity Notes </a:t>
            </a:r>
          </a:p>
          <a:p>
            <a:pPr marL="0" indent="0" algn="ctr">
              <a:buNone/>
            </a:pPr>
            <a:r>
              <a:rPr lang="en-US" sz="4000" dirty="0"/>
              <a:t> </a:t>
            </a:r>
            <a:r>
              <a:rPr lang="en-US" sz="4000" dirty="0" smtClean="0">
                <a:solidFill>
                  <a:srgbClr val="FFFF00"/>
                </a:solidFill>
              </a:rPr>
              <a:t>HW: read pgs. 222- 228 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8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00B050"/>
                </a:solidFill>
              </a:rPr>
              <a:t>SEGREGATION </a:t>
            </a:r>
            <a:endParaRPr dirty="0">
              <a:solidFill>
                <a:srgbClr val="00B050"/>
              </a:solidFill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dirty="0" smtClean="0"/>
              <a:t>Draw a </a:t>
            </a:r>
            <a:r>
              <a:rPr lang="en-US" dirty="0" smtClean="0">
                <a:solidFill>
                  <a:srgbClr val="00B050"/>
                </a:solidFill>
              </a:rPr>
              <a:t>Green</a:t>
            </a:r>
            <a:r>
              <a:rPr lang="en-US" dirty="0" smtClean="0"/>
              <a:t> circle around two groups (one M&amp;M and one Skittle)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dirty="0"/>
          </a:p>
          <a:p>
            <a:pPr marL="0" lvl="0" indent="0">
              <a:spcBef>
                <a:spcPts val="0"/>
              </a:spcBef>
              <a:buNone/>
            </a:pPr>
            <a:r>
              <a:rPr lang="en-US" dirty="0" smtClean="0"/>
              <a:t>Separate the M&amp;Ms from the Skittles within your green circle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dirty="0"/>
          </a:p>
          <a:p>
            <a:pPr marL="0" lvl="0" indent="0">
              <a:spcBef>
                <a:spcPts val="0"/>
              </a:spcBef>
              <a:buNone/>
            </a:pPr>
            <a:r>
              <a:rPr lang="en-US" dirty="0" smtClean="0"/>
              <a:t>Separation based on race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ETHNICITY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Draw an </a:t>
            </a:r>
            <a:r>
              <a:rPr lang="en-US" sz="3200" dirty="0" smtClean="0">
                <a:solidFill>
                  <a:srgbClr val="FFC000"/>
                </a:solidFill>
              </a:rPr>
              <a:t>orange </a:t>
            </a:r>
            <a:r>
              <a:rPr lang="en-US" sz="3200" dirty="0" smtClean="0"/>
              <a:t>circle around all </a:t>
            </a:r>
            <a:r>
              <a:rPr lang="en-US" sz="3200" dirty="0" smtClean="0"/>
              <a:t>your</a:t>
            </a:r>
            <a:r>
              <a:rPr lang="en-US" sz="3200" dirty="0" smtClean="0"/>
              <a:t> candy creating one large state </a:t>
            </a:r>
            <a:endParaRPr lang="en-US" sz="3200" dirty="0" smtClean="0"/>
          </a:p>
          <a:p>
            <a:r>
              <a:rPr lang="en-US" sz="3200" dirty="0" smtClean="0"/>
              <a:t>Within this nation separate candy by color, regardless of “race” </a:t>
            </a:r>
          </a:p>
          <a:p>
            <a:pPr lvl="1"/>
            <a:r>
              <a:rPr lang="en-US" sz="2800" dirty="0" smtClean="0"/>
              <a:t>Ex: Group </a:t>
            </a:r>
            <a:r>
              <a:rPr lang="en-US" sz="2800" dirty="0" smtClean="0"/>
              <a:t>yellow M&amp;Ms with yellow Skittles </a:t>
            </a:r>
          </a:p>
        </p:txBody>
      </p:sp>
    </p:spTree>
    <p:extLst>
      <p:ext uri="{BB962C8B-B14F-4D97-AF65-F5344CB8AC3E}">
        <p14:creationId xmlns:p14="http://schemas.microsoft.com/office/powerpoint/2010/main" val="34096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FFC000"/>
                </a:solidFill>
              </a:rPr>
              <a:t>ETHNICITY </a:t>
            </a:r>
            <a:endParaRPr dirty="0">
              <a:solidFill>
                <a:srgbClr val="FFC000"/>
              </a:solidFill>
            </a:endParaRPr>
          </a:p>
        </p:txBody>
      </p:sp>
      <p:sp>
        <p:nvSpPr>
          <p:cNvPr id="118" name="Shape 118"/>
          <p:cNvSpPr txBox="1">
            <a:spLocks noGrp="1"/>
          </p:cNvSpPr>
          <p:nvPr>
            <p:ph idx="1"/>
          </p:nvPr>
        </p:nvSpPr>
        <p:spPr>
          <a:xfrm>
            <a:off x="350983" y="2052925"/>
            <a:ext cx="8506690" cy="419548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800106" lvl="0" indent="-457200" rtl="0">
              <a:spcBef>
                <a:spcPts val="592"/>
              </a:spcBef>
              <a:buSzPct val="98666"/>
              <a:buFont typeface="Courier New" panose="02070309020205020404" pitchFamily="49" charset="0"/>
              <a:buChar char="o"/>
            </a:pPr>
            <a:r>
              <a:rPr lang="en-US" sz="2960" dirty="0"/>
              <a:t>These groups represent </a:t>
            </a:r>
            <a:r>
              <a:rPr lang="en-US" sz="2960" dirty="0" smtClean="0"/>
              <a:t>ethnicity </a:t>
            </a:r>
            <a:endParaRPr lang="en-US" sz="2960" dirty="0"/>
          </a:p>
          <a:p>
            <a:pPr lvl="1" rtl="0">
              <a:spcBef>
                <a:spcPts val="592"/>
              </a:spcBef>
              <a:buSzPct val="98666"/>
              <a:buFont typeface="Courier New" panose="02070309020205020404" pitchFamily="49" charset="0"/>
              <a:buChar char="o"/>
            </a:pPr>
            <a:r>
              <a:rPr lang="en-US" sz="2960" dirty="0"/>
              <a:t>They share cultural </a:t>
            </a:r>
            <a:r>
              <a:rPr lang="en-US" sz="2960" dirty="0" smtClean="0"/>
              <a:t>traditions</a:t>
            </a:r>
          </a:p>
          <a:p>
            <a:pPr lvl="2">
              <a:spcBef>
                <a:spcPts val="592"/>
              </a:spcBef>
              <a:buSzPct val="98666"/>
              <a:buFont typeface="Courier New" panose="02070309020205020404" pitchFamily="49" charset="0"/>
              <a:buChar char="o"/>
            </a:pPr>
            <a:r>
              <a:rPr lang="en-US" sz="2760" dirty="0" smtClean="0"/>
              <a:t>Ex: language, common history, territorial land, religion, customs, traditions </a:t>
            </a:r>
            <a:endParaRPr lang="en-US" sz="2760" dirty="0"/>
          </a:p>
          <a:p>
            <a:pPr lvl="1" rtl="0">
              <a:spcBef>
                <a:spcPts val="592"/>
              </a:spcBef>
              <a:buSzPct val="98666"/>
              <a:buFont typeface="Courier New" panose="02070309020205020404" pitchFamily="49" charset="0"/>
              <a:buChar char="o"/>
            </a:pPr>
            <a:r>
              <a:rPr lang="en-US" sz="2960" dirty="0" smtClean="0"/>
              <a:t>One race can have multiple </a:t>
            </a:r>
            <a:r>
              <a:rPr lang="en-US" sz="2960" dirty="0" smtClean="0"/>
              <a:t>ethnicities</a:t>
            </a:r>
          </a:p>
          <a:p>
            <a:pPr lvl="1" rtl="0">
              <a:spcBef>
                <a:spcPts val="592"/>
              </a:spcBef>
              <a:buSzPct val="98666"/>
              <a:buFont typeface="Courier New" panose="02070309020205020404" pitchFamily="49" charset="0"/>
              <a:buChar char="o"/>
            </a:pPr>
            <a:r>
              <a:rPr lang="en-US" sz="2960" dirty="0" smtClean="0"/>
              <a:t>Ethnicities can have uneven distribution in a state </a:t>
            </a:r>
            <a:endParaRPr lang="en-US" sz="2960" dirty="0" smtClean="0"/>
          </a:p>
          <a:p>
            <a:pPr marL="457207" lvl="1" indent="0" rtl="0">
              <a:spcBef>
                <a:spcPts val="592"/>
              </a:spcBef>
              <a:buSzPct val="98666"/>
              <a:buNone/>
            </a:pPr>
            <a:r>
              <a:rPr lang="en-US" sz="2960" dirty="0" smtClean="0"/>
              <a:t> </a:t>
            </a:r>
            <a:endParaRPr lang="en-US" sz="296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4400" b="0" i="0" u="none" strike="noStrike" cap="none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ETHNIC CLEANSING </a:t>
            </a:r>
            <a:endParaRPr lang="en-US" sz="44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Shape 17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98666"/>
              <a:buFont typeface="Courier New" panose="02070309020205020404" pitchFamily="49" charset="0"/>
              <a:buChar char="o"/>
            </a:pPr>
            <a:r>
              <a:rPr lang="en-US" sz="2960" b="0" i="0" u="none" strike="noStrike" cap="none" dirty="0" smtClean="0">
                <a:latin typeface="+mn-lt"/>
                <a:ea typeface="Calibri"/>
                <a:cs typeface="Calibri"/>
                <a:sym typeface="Calibri"/>
              </a:rPr>
              <a:t>Eat </a:t>
            </a:r>
            <a:r>
              <a:rPr lang="en-US" sz="2960" b="0" i="0" u="none" strike="noStrike" cap="none" dirty="0">
                <a:latin typeface="+mn-lt"/>
                <a:ea typeface="Calibri"/>
                <a:cs typeface="Calibri"/>
                <a:sym typeface="Calibri"/>
              </a:rPr>
              <a:t>one of </a:t>
            </a:r>
            <a:r>
              <a:rPr lang="en-US" sz="2960" b="0" i="0" u="none" strike="noStrike" cap="none" dirty="0" smtClean="0">
                <a:latin typeface="+mn-lt"/>
                <a:ea typeface="Calibri"/>
                <a:cs typeface="Calibri"/>
                <a:sym typeface="Calibri"/>
              </a:rPr>
              <a:t>the </a:t>
            </a:r>
            <a:r>
              <a:rPr lang="en-US" sz="2960" dirty="0" smtClean="0">
                <a:latin typeface="+mn-lt"/>
              </a:rPr>
              <a:t>color</a:t>
            </a:r>
            <a:r>
              <a:rPr lang="en-US" sz="2960" b="0" i="0" u="none" strike="noStrike" cap="none" dirty="0" smtClean="0">
                <a:latin typeface="+mn-lt"/>
                <a:ea typeface="Calibri"/>
                <a:cs typeface="Calibri"/>
                <a:sym typeface="Calibri"/>
              </a:rPr>
              <a:t> groups in your  orange circle</a:t>
            </a:r>
            <a:endParaRPr lang="en-US" sz="2960" dirty="0">
              <a:latin typeface="+mn-lt"/>
              <a:ea typeface="Calibri"/>
              <a:cs typeface="Calibri"/>
              <a:sym typeface="Calibri"/>
            </a:endParaRPr>
          </a:p>
          <a:p>
            <a: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98666"/>
              <a:buFont typeface="Courier New" panose="02070309020205020404" pitchFamily="49" charset="0"/>
              <a:buChar char="o"/>
            </a:pPr>
            <a:endParaRPr lang="en-US" sz="2960" b="0" i="0" u="none" strike="noStrike" cap="none" dirty="0" smtClean="0">
              <a:latin typeface="+mn-lt"/>
              <a:ea typeface="Calibri"/>
              <a:cs typeface="Calibri"/>
              <a:sym typeface="Calibri"/>
            </a:endParaRPr>
          </a:p>
          <a:p>
            <a: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98666"/>
              <a:buFont typeface="Courier New" panose="02070309020205020404" pitchFamily="49" charset="0"/>
              <a:buChar char="o"/>
            </a:pPr>
            <a:r>
              <a:rPr lang="en-US" sz="2960" b="0" i="0" u="none" strike="noStrike" cap="none" dirty="0" smtClean="0">
                <a:latin typeface="+mn-lt"/>
                <a:ea typeface="Calibri"/>
                <a:cs typeface="Calibri"/>
                <a:sym typeface="Calibri"/>
              </a:rPr>
              <a:t>Spread </a:t>
            </a:r>
            <a:r>
              <a:rPr lang="en-US" sz="2960" b="0" i="0" u="none" strike="noStrike" cap="none" dirty="0">
                <a:latin typeface="+mn-lt"/>
                <a:ea typeface="Calibri"/>
                <a:cs typeface="Calibri"/>
                <a:sym typeface="Calibri"/>
              </a:rPr>
              <a:t>out the other colors in the big </a:t>
            </a:r>
            <a:r>
              <a:rPr lang="en-US" sz="2960" b="0" i="0" u="none" strike="noStrike" cap="none" dirty="0" smtClean="0">
                <a:latin typeface="+mn-lt"/>
                <a:ea typeface="Calibri"/>
                <a:cs typeface="Calibri"/>
                <a:sym typeface="Calibri"/>
              </a:rPr>
              <a:t>circle</a:t>
            </a:r>
          </a:p>
          <a:p>
            <a: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98666"/>
              <a:buFont typeface="Courier New" panose="02070309020205020404" pitchFamily="49" charset="0"/>
              <a:buChar char="o"/>
            </a:pPr>
            <a:endParaRPr lang="en-US" sz="2960" dirty="0">
              <a:latin typeface="+mn-lt"/>
              <a:ea typeface="Calibri"/>
              <a:cs typeface="Calibri"/>
              <a:sym typeface="Calibri"/>
            </a:endParaRPr>
          </a:p>
          <a:p>
            <a: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98666"/>
              <a:buFont typeface="Courier New" panose="02070309020205020404" pitchFamily="49" charset="0"/>
              <a:buChar char="o"/>
            </a:pPr>
            <a:endParaRPr lang="en-US" sz="2960" b="0" i="0" u="none" strike="noStrike" cap="none" dirty="0">
              <a:latin typeface="+mn-lt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buClr>
                <a:schemeClr val="dk1"/>
              </a:buClr>
              <a:buSzPct val="98666"/>
              <a:buFont typeface="Arial"/>
              <a:buNone/>
            </a:pPr>
            <a:endParaRPr sz="296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212437" y="452718"/>
            <a:ext cx="7629236" cy="140053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Materials for Ethnicity Demo</a:t>
            </a:r>
            <a:endParaRPr lang="en-US" dirty="0"/>
          </a:p>
        </p:txBody>
      </p:sp>
      <p:sp>
        <p:nvSpPr>
          <p:cNvPr id="93" name="Shape 93"/>
          <p:cNvSpPr txBox="1">
            <a:spLocks noGrp="1"/>
          </p:cNvSpPr>
          <p:nvPr>
            <p:ph idx="1"/>
          </p:nvPr>
        </p:nvSpPr>
        <p:spPr>
          <a:xfrm>
            <a:off x="827700" y="2052925"/>
            <a:ext cx="7706700" cy="419548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28600" lvl="0" indent="0" algn="ctr" rtl="0"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sz="3600" dirty="0"/>
              <a:t>Sheet of </a:t>
            </a:r>
            <a:r>
              <a:rPr lang="en-US" sz="3600" dirty="0" smtClean="0"/>
              <a:t>paper</a:t>
            </a:r>
          </a:p>
          <a:p>
            <a:pPr marL="228600" lvl="0" indent="0" algn="ctr" rtl="0">
              <a:spcBef>
                <a:spcPts val="0"/>
              </a:spcBef>
              <a:buNone/>
            </a:pPr>
            <a:r>
              <a:rPr lang="en-US" sz="3600" dirty="0" smtClean="0"/>
              <a:t>Notebook ready to take notes </a:t>
            </a:r>
            <a:endParaRPr lang="en-US" sz="3600" dirty="0"/>
          </a:p>
          <a:p>
            <a:pPr marL="228600" lvl="0" indent="0" algn="ctr" rtl="0">
              <a:spcBef>
                <a:spcPts val="0"/>
              </a:spcBef>
              <a:buNone/>
            </a:pPr>
            <a:r>
              <a:rPr lang="en-US" sz="3600" dirty="0" smtClean="0">
                <a:solidFill>
                  <a:srgbClr val="FFC000"/>
                </a:solidFill>
              </a:rPr>
              <a:t>Orange</a:t>
            </a:r>
            <a:r>
              <a:rPr lang="en-US" sz="3600" dirty="0" smtClean="0">
                <a:solidFill>
                  <a:srgbClr val="00B050"/>
                </a:solidFill>
              </a:rPr>
              <a:t> </a:t>
            </a:r>
            <a:r>
              <a:rPr lang="en-US" sz="3600" dirty="0" smtClean="0"/>
              <a:t>pencil/marker</a:t>
            </a:r>
          </a:p>
          <a:p>
            <a:pPr marL="228600" lvl="0" indent="0" algn="ctr" rtl="0">
              <a:spcBef>
                <a:spcPts val="0"/>
              </a:spcBef>
              <a:buNone/>
            </a:pPr>
            <a:r>
              <a:rPr lang="en-US" sz="3600" dirty="0" smtClean="0">
                <a:solidFill>
                  <a:srgbClr val="00B050"/>
                </a:solidFill>
              </a:rPr>
              <a:t>Green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smtClean="0"/>
              <a:t>pencil/marker</a:t>
            </a:r>
          </a:p>
          <a:p>
            <a:pPr marL="228600" lvl="0" indent="0" algn="ctr" rtl="0">
              <a:spcBef>
                <a:spcPts val="0"/>
              </a:spcBef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Red</a:t>
            </a:r>
            <a:r>
              <a:rPr lang="en-US" sz="3600" dirty="0" smtClean="0"/>
              <a:t> </a:t>
            </a:r>
            <a:r>
              <a:rPr lang="en-US" sz="3600" dirty="0"/>
              <a:t>pencil/marker</a:t>
            </a:r>
          </a:p>
          <a:p>
            <a:pPr marL="228600" lvl="0" indent="0" algn="ctr" rtl="0">
              <a:spcBef>
                <a:spcPts val="0"/>
              </a:spcBef>
              <a:buNone/>
            </a:pPr>
            <a:r>
              <a:rPr lang="en-US" sz="3600" dirty="0">
                <a:solidFill>
                  <a:srgbClr val="FFFF00"/>
                </a:solidFill>
              </a:rPr>
              <a:t>Yellow</a:t>
            </a:r>
            <a:r>
              <a:rPr lang="en-US" sz="3600" dirty="0"/>
              <a:t> pencil/marker</a:t>
            </a:r>
          </a:p>
          <a:p>
            <a:pPr marL="228600" lvl="0" indent="0" algn="ctr">
              <a:spcBef>
                <a:spcPts val="0"/>
              </a:spcBef>
              <a:buNone/>
            </a:pPr>
            <a:r>
              <a:rPr lang="en-US" sz="3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Blue</a:t>
            </a:r>
            <a:r>
              <a:rPr lang="en-US" sz="3600" dirty="0"/>
              <a:t> pencil/marker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idx="1"/>
          </p:nvPr>
        </p:nvSpPr>
        <p:spPr>
          <a:xfrm>
            <a:off x="291450" y="1943000"/>
            <a:ext cx="8229600" cy="1363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 smtClean="0"/>
              <a:t>Separate your candy into two piles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3000" dirty="0" smtClean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 smtClean="0">
                <a:latin typeface="+mn-lt"/>
                <a:ea typeface="Calibri"/>
                <a:cs typeface="Calibri"/>
                <a:sym typeface="Calibri"/>
              </a:rPr>
              <a:t>One for M&amp;Ms and one for Skittles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3000" b="0" i="0" u="none" strike="noStrike" cap="none" dirty="0"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 smtClean="0">
                <a:latin typeface="+mn-lt"/>
                <a:ea typeface="Calibri"/>
                <a:cs typeface="Calibri"/>
                <a:sym typeface="Calibri"/>
              </a:rPr>
              <a:t>These two piles represent two </a:t>
            </a:r>
            <a:r>
              <a:rPr lang="en-US" sz="3000" u="sng" dirty="0" smtClean="0">
                <a:latin typeface="+mn-lt"/>
                <a:ea typeface="Calibri"/>
                <a:cs typeface="Calibri"/>
                <a:sym typeface="Calibri"/>
              </a:rPr>
              <a:t>races </a:t>
            </a:r>
            <a:endParaRPr lang="en-US" sz="3000" b="0" i="0" u="sng" strike="noStrike" cap="none" dirty="0"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592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spcBef>
                <a:spcPts val="592"/>
              </a:spcBef>
              <a:spcAft>
                <a:spcPts val="0"/>
              </a:spcAft>
              <a:buNone/>
            </a:pPr>
            <a:endParaRPr sz="296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592"/>
              </a:spcBef>
              <a:spcAft>
                <a:spcPts val="0"/>
              </a:spcAft>
              <a:buNone/>
            </a:pPr>
            <a:endParaRPr dirty="0"/>
          </a:p>
          <a:p>
            <a:pPr marL="342900" marR="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98666"/>
              <a:buFont typeface="Arial"/>
              <a:buNone/>
            </a:pPr>
            <a:endParaRPr sz="296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592"/>
              </a:spcBef>
              <a:buClr>
                <a:schemeClr val="dk1"/>
              </a:buClr>
              <a:buSzPct val="98666"/>
              <a:buFont typeface="Arial"/>
              <a:buNone/>
            </a:pPr>
            <a:endParaRPr sz="296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Race vs. Ethnicity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438529" y="175627"/>
            <a:ext cx="7055380" cy="140053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u="sng" dirty="0" smtClean="0">
                <a:solidFill>
                  <a:srgbClr val="7030A0"/>
                </a:solidFill>
              </a:rPr>
              <a:t>RACE</a:t>
            </a:r>
            <a:endParaRPr u="sng" dirty="0">
              <a:solidFill>
                <a:srgbClr val="7030A0"/>
              </a:solidFill>
            </a:endParaRPr>
          </a:p>
        </p:txBody>
      </p:sp>
      <p:sp>
        <p:nvSpPr>
          <p:cNvPr id="106" name="Shape 106"/>
          <p:cNvSpPr txBox="1">
            <a:spLocks noGrp="1"/>
          </p:cNvSpPr>
          <p:nvPr>
            <p:ph idx="1"/>
          </p:nvPr>
        </p:nvSpPr>
        <p:spPr>
          <a:xfrm>
            <a:off x="-230908" y="1369435"/>
            <a:ext cx="9531926" cy="355354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685806" lvl="0" indent="-342900" rtl="0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2400" dirty="0">
                <a:latin typeface="+mn-lt"/>
                <a:ea typeface="Times New Roman"/>
                <a:cs typeface="Times New Roman"/>
                <a:sym typeface="Times New Roman"/>
              </a:rPr>
              <a:t>Physical characteristics of common genetic </a:t>
            </a:r>
            <a:r>
              <a:rPr lang="en-US" sz="2400" dirty="0" smtClean="0">
                <a:latin typeface="+mn-lt"/>
                <a:ea typeface="Times New Roman"/>
                <a:cs typeface="Times New Roman"/>
                <a:sym typeface="Times New Roman"/>
              </a:rPr>
              <a:t>heritage</a:t>
            </a:r>
          </a:p>
          <a:p>
            <a:pPr lvl="0" indent="0" rtl="0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100000"/>
              <a:buNone/>
            </a:pPr>
            <a:endParaRPr lang="en-US" sz="2400" dirty="0">
              <a:latin typeface="+mn-lt"/>
              <a:ea typeface="Times New Roman"/>
              <a:cs typeface="Times New Roman"/>
              <a:sym typeface="Times New Roman"/>
            </a:endParaRPr>
          </a:p>
          <a:p>
            <a:pPr marL="685806" lvl="0" indent="-342900" rtl="0">
              <a:lnSpc>
                <a:spcPct val="90000"/>
              </a:lnSpc>
              <a:spcBef>
                <a:spcPts val="480"/>
              </a:spcBef>
              <a:buClr>
                <a:schemeClr val="tx1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2400" dirty="0">
                <a:latin typeface="+mn-lt"/>
                <a:ea typeface="Times New Roman"/>
                <a:cs typeface="Times New Roman"/>
                <a:sym typeface="Times New Roman"/>
              </a:rPr>
              <a:t>They are </a:t>
            </a:r>
            <a:r>
              <a:rPr lang="en-US" sz="2400" dirty="0" smtClean="0">
                <a:latin typeface="+mn-lt"/>
                <a:ea typeface="Times New Roman"/>
                <a:cs typeface="Times New Roman"/>
                <a:sym typeface="Times New Roman"/>
              </a:rPr>
              <a:t>biological </a:t>
            </a:r>
            <a:r>
              <a:rPr lang="en-US" sz="2400" dirty="0">
                <a:latin typeface="+mn-lt"/>
                <a:ea typeface="Times New Roman"/>
                <a:cs typeface="Times New Roman"/>
                <a:sym typeface="Times New Roman"/>
              </a:rPr>
              <a:t>and not chosen.</a:t>
            </a:r>
          </a:p>
          <a:p>
            <a:pPr marL="273050" lvl="0" indent="-342900" rtl="0">
              <a:lnSpc>
                <a:spcPct val="90000"/>
              </a:lnSpc>
              <a:spcBef>
                <a:spcPts val="480"/>
              </a:spcBef>
              <a:buClr>
                <a:schemeClr val="tx1"/>
              </a:buClr>
              <a:buSzPct val="45833"/>
              <a:buFont typeface="Courier New" panose="02070309020205020404" pitchFamily="49" charset="0"/>
              <a:buChar char="o"/>
            </a:pPr>
            <a:endParaRPr sz="2400" dirty="0">
              <a:latin typeface="+mn-lt"/>
              <a:ea typeface="Times New Roman"/>
              <a:cs typeface="Times New Roman"/>
              <a:sym typeface="Times New Roman"/>
            </a:endParaRPr>
          </a:p>
          <a:p>
            <a:pPr marL="685806" lvl="0" indent="-342900" rtl="0">
              <a:lnSpc>
                <a:spcPct val="90000"/>
              </a:lnSpc>
              <a:spcBef>
                <a:spcPts val="480"/>
              </a:spcBef>
              <a:buClr>
                <a:schemeClr val="tx1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+mn-lt"/>
                <a:ea typeface="Times New Roman"/>
                <a:cs typeface="Times New Roman"/>
                <a:sym typeface="Times New Roman"/>
              </a:rPr>
              <a:t>Social construct </a:t>
            </a:r>
          </a:p>
          <a:p>
            <a:pPr marL="685806" lvl="0" indent="-342900" rtl="0">
              <a:lnSpc>
                <a:spcPct val="90000"/>
              </a:lnSpc>
              <a:spcBef>
                <a:spcPts val="480"/>
              </a:spcBef>
              <a:buClr>
                <a:schemeClr val="tx1"/>
              </a:buClr>
              <a:buSzPct val="100000"/>
              <a:buFont typeface="Courier New" panose="02070309020205020404" pitchFamily="49" charset="0"/>
              <a:buChar char="o"/>
            </a:pPr>
            <a:endParaRPr lang="en-US" sz="2400" dirty="0">
              <a:latin typeface="+mn-lt"/>
              <a:ea typeface="Times New Roman"/>
              <a:cs typeface="Times New Roman"/>
              <a:sym typeface="Times New Roman"/>
            </a:endParaRPr>
          </a:p>
          <a:p>
            <a:pPr marL="685806" lvl="0" indent="-342900" rtl="0">
              <a:lnSpc>
                <a:spcPct val="90000"/>
              </a:lnSpc>
              <a:spcBef>
                <a:spcPts val="480"/>
              </a:spcBef>
              <a:buClr>
                <a:schemeClr val="tx1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2400" dirty="0">
                <a:latin typeface="+mn-lt"/>
                <a:ea typeface="Times New Roman"/>
                <a:cs typeface="Times New Roman"/>
                <a:sym typeface="Times New Roman"/>
              </a:rPr>
              <a:t>Social Darwinism  scientific variables led to basis of racism.</a:t>
            </a:r>
          </a:p>
          <a:p>
            <a:pPr lvl="0" rtl="0">
              <a:lnSpc>
                <a:spcPct val="90000"/>
              </a:lnSpc>
              <a:spcBef>
                <a:spcPts val="480"/>
              </a:spcBef>
              <a:buClr>
                <a:schemeClr val="tx1"/>
              </a:buClr>
              <a:buFont typeface="Courier New" panose="02070309020205020404" pitchFamily="49" charset="0"/>
              <a:buChar char="o"/>
            </a:pPr>
            <a:endParaRPr sz="2400" dirty="0">
              <a:latin typeface="+mn-lt"/>
              <a:ea typeface="Times New Roman"/>
              <a:cs typeface="Times New Roman"/>
              <a:sym typeface="Times New Roman"/>
            </a:endParaRPr>
          </a:p>
          <a:p>
            <a:pPr marL="685806" lvl="0" indent="-342900" rtl="0">
              <a:lnSpc>
                <a:spcPct val="90000"/>
              </a:lnSpc>
              <a:spcBef>
                <a:spcPts val="480"/>
              </a:spcBef>
              <a:buClr>
                <a:schemeClr val="tx1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+mn-lt"/>
                <a:ea typeface="Times New Roman"/>
                <a:cs typeface="Times New Roman"/>
                <a:sym typeface="Times New Roman"/>
              </a:rPr>
              <a:t>Features of race </a:t>
            </a:r>
            <a:endParaRPr lang="en-US" sz="2400" dirty="0">
              <a:latin typeface="+mn-lt"/>
              <a:ea typeface="Times New Roman"/>
              <a:cs typeface="Times New Roman"/>
              <a:sym typeface="Times New Roman"/>
            </a:endParaRPr>
          </a:p>
          <a:p>
            <a:pPr marL="914400" lvl="1" indent="-482600" rtl="0">
              <a:lnSpc>
                <a:spcPct val="90000"/>
              </a:lnSpc>
              <a:spcBef>
                <a:spcPts val="400"/>
              </a:spcBef>
              <a:buClr>
                <a:schemeClr val="tx1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2400" dirty="0">
                <a:latin typeface="+mn-lt"/>
                <a:ea typeface="Times New Roman"/>
                <a:cs typeface="Times New Roman"/>
                <a:sym typeface="Times New Roman"/>
              </a:rPr>
              <a:t>Skin color</a:t>
            </a:r>
          </a:p>
          <a:p>
            <a:pPr marL="914400" lvl="1" indent="-482600" rtl="0">
              <a:lnSpc>
                <a:spcPct val="90000"/>
              </a:lnSpc>
              <a:spcBef>
                <a:spcPts val="400"/>
              </a:spcBef>
              <a:buClr>
                <a:schemeClr val="tx1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2400" dirty="0">
                <a:latin typeface="+mn-lt"/>
                <a:ea typeface="Times New Roman"/>
                <a:cs typeface="Times New Roman"/>
                <a:sym typeface="Times New Roman"/>
              </a:rPr>
              <a:t>Bone </a:t>
            </a:r>
            <a:r>
              <a:rPr lang="en-US" sz="2400" dirty="0" smtClean="0">
                <a:latin typeface="+mn-lt"/>
                <a:ea typeface="Times New Roman"/>
                <a:cs typeface="Times New Roman"/>
                <a:sym typeface="Times New Roman"/>
              </a:rPr>
              <a:t>structure/facial features </a:t>
            </a:r>
          </a:p>
          <a:p>
            <a:pPr marL="914400" lvl="1" indent="-482600" rtl="0">
              <a:lnSpc>
                <a:spcPct val="90000"/>
              </a:lnSpc>
              <a:spcBef>
                <a:spcPts val="400"/>
              </a:spcBef>
              <a:buClr>
                <a:schemeClr val="tx1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+mn-lt"/>
                <a:ea typeface="Times New Roman"/>
                <a:cs typeface="Times New Roman"/>
                <a:sym typeface="Times New Roman"/>
              </a:rPr>
              <a:t>Body type </a:t>
            </a:r>
            <a:endParaRPr lang="en-US" sz="2400" dirty="0">
              <a:latin typeface="+mn-lt"/>
              <a:ea typeface="Times New Roman"/>
              <a:cs typeface="Times New Roman"/>
              <a:sym typeface="Times New Roman"/>
            </a:endParaRPr>
          </a:p>
          <a:p>
            <a:pPr marL="914400" lvl="1" indent="-482600" rtl="0">
              <a:lnSpc>
                <a:spcPct val="90000"/>
              </a:lnSpc>
              <a:spcBef>
                <a:spcPts val="400"/>
              </a:spcBef>
              <a:buClr>
                <a:schemeClr val="tx1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+mn-lt"/>
                <a:ea typeface="Times New Roman"/>
                <a:cs typeface="Times New Roman"/>
                <a:sym typeface="Times New Roman"/>
              </a:rPr>
              <a:t>Hair type </a:t>
            </a:r>
            <a:endParaRPr lang="en-US" sz="2400" dirty="0">
              <a:latin typeface="+mn-lt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idx="1"/>
          </p:nvPr>
        </p:nvSpPr>
        <p:spPr>
          <a:xfrm>
            <a:off x="827700" y="2052925"/>
            <a:ext cx="7817536" cy="419548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592"/>
              </a:spcBef>
              <a:buNone/>
            </a:pPr>
            <a:r>
              <a:rPr lang="en-US" sz="3600" dirty="0"/>
              <a:t> Now separate the </a:t>
            </a:r>
            <a:r>
              <a:rPr lang="en-US" sz="3600" dirty="0" smtClean="0"/>
              <a:t>M&amp;Ms and Skittles </a:t>
            </a:r>
            <a:r>
              <a:rPr lang="en-US" sz="3600" dirty="0"/>
              <a:t>into groups of different </a:t>
            </a:r>
            <a:r>
              <a:rPr lang="en-US" sz="3600" dirty="0" smtClean="0"/>
              <a:t>colors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83126" y="535845"/>
            <a:ext cx="7744890" cy="14005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4400" b="0" i="0" u="none" strike="noStrike" cap="none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NATION &amp; NATION-STATE</a:t>
            </a:r>
            <a:endParaRPr lang="en-US" sz="44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Shape 130"/>
          <p:cNvSpPr txBox="1">
            <a:spLocks noGrp="1"/>
          </p:cNvSpPr>
          <p:nvPr>
            <p:ph idx="1"/>
          </p:nvPr>
        </p:nvSpPr>
        <p:spPr>
          <a:xfrm>
            <a:off x="83126" y="2126816"/>
            <a:ext cx="8663709" cy="419548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461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3200" b="0" i="0" u="none" strike="noStrike" cap="none" dirty="0" smtClean="0">
                <a:latin typeface="+mn-lt"/>
                <a:ea typeface="Calibri"/>
                <a:cs typeface="Calibri"/>
                <a:sym typeface="Calibri"/>
              </a:rPr>
              <a:t>Put a </a:t>
            </a:r>
            <a:r>
              <a:rPr lang="en-US" sz="3200" b="0" i="0" u="none" strike="noStrike" cap="none" dirty="0" smtClean="0">
                <a:solidFill>
                  <a:srgbClr val="FF0000"/>
                </a:solidFill>
                <a:latin typeface="+mn-lt"/>
                <a:ea typeface="Calibri"/>
                <a:cs typeface="Calibri"/>
                <a:sym typeface="Calibri"/>
              </a:rPr>
              <a:t>RED </a:t>
            </a:r>
            <a:r>
              <a:rPr lang="en-US" sz="3200" b="0" i="0" u="none" strike="noStrike" cap="none" dirty="0" smtClean="0">
                <a:latin typeface="+mn-lt"/>
                <a:ea typeface="Calibri"/>
                <a:cs typeface="Calibri"/>
                <a:sym typeface="Calibri"/>
              </a:rPr>
              <a:t>circle around the different groups of colored M&amp;Ms and Skittles</a:t>
            </a:r>
          </a:p>
          <a:p>
            <a:pPr marL="5461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3200" dirty="0" smtClean="0">
                <a:latin typeface="+mn-lt"/>
                <a:ea typeface="Calibri"/>
                <a:cs typeface="Calibri"/>
                <a:sym typeface="Calibri"/>
              </a:rPr>
              <a:t>These red lines represent different </a:t>
            </a:r>
            <a:r>
              <a:rPr lang="en-US" sz="3200" u="sng" dirty="0" smtClean="0">
                <a:latin typeface="+mn-lt"/>
                <a:ea typeface="Calibri"/>
                <a:cs typeface="Calibri"/>
                <a:sym typeface="Calibri"/>
              </a:rPr>
              <a:t>nationalities</a:t>
            </a:r>
          </a:p>
          <a:p>
            <a:pPr marL="946156" lvl="1" indent="-571500">
              <a:spcBef>
                <a:spcPts val="0"/>
              </a:spcBef>
              <a:buClr>
                <a:schemeClr val="tx1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3200" b="0" i="0" u="none" strike="noStrike" cap="none" dirty="0" smtClean="0">
                <a:latin typeface="+mn-lt"/>
                <a:ea typeface="Calibri"/>
                <a:cs typeface="Calibri"/>
                <a:sym typeface="Calibri"/>
              </a:rPr>
              <a:t>They are tied to a certain physical territory</a:t>
            </a:r>
          </a:p>
          <a:p>
            <a:pPr marL="946156" lvl="1" indent="-571500">
              <a:spcBef>
                <a:spcPts val="0"/>
              </a:spcBef>
              <a:buClr>
                <a:schemeClr val="tx1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3200" dirty="0" smtClean="0">
                <a:latin typeface="+mn-lt"/>
                <a:ea typeface="Calibri"/>
                <a:cs typeface="Calibri"/>
                <a:sym typeface="Calibri"/>
              </a:rPr>
              <a:t>Since there is only one nation in each territory, they are </a:t>
            </a:r>
            <a:r>
              <a:rPr lang="en-US" sz="3200" u="sng" dirty="0" smtClean="0">
                <a:latin typeface="+mn-lt"/>
                <a:ea typeface="Calibri"/>
                <a:cs typeface="Calibri"/>
                <a:sym typeface="Calibri"/>
              </a:rPr>
              <a:t>nation-states</a:t>
            </a:r>
            <a:endParaRPr lang="en-US" sz="3200" b="0" i="0" u="sng" strike="noStrike" cap="none" dirty="0"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4400" b="0" i="0" u="none" strike="noStrike" cap="none" dirty="0" smtClean="0">
                <a:solidFill>
                  <a:srgbClr val="FF0000"/>
                </a:solidFill>
                <a:ea typeface="Arial"/>
                <a:cs typeface="Arial"/>
                <a:sym typeface="Arial"/>
              </a:rPr>
              <a:t>NATIONALISM </a:t>
            </a:r>
            <a:endParaRPr lang="en-US" sz="4400" b="0" i="0" u="none" strike="noStrike" cap="none" dirty="0">
              <a:solidFill>
                <a:srgbClr val="FF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43" name="Shape 143"/>
          <p:cNvSpPr txBox="1">
            <a:spLocks noGrp="1"/>
          </p:cNvSpPr>
          <p:nvPr>
            <p:ph idx="1"/>
          </p:nvPr>
        </p:nvSpPr>
        <p:spPr>
          <a:xfrm>
            <a:off x="310025" y="2163618"/>
            <a:ext cx="8229600" cy="2196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98666"/>
              <a:buFont typeface="Courier New" panose="02070309020205020404" pitchFamily="49" charset="0"/>
              <a:buChar char="o"/>
            </a:pPr>
            <a:r>
              <a:rPr lang="en-US" sz="296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Each M&amp;M is proud to be </a:t>
            </a:r>
            <a:r>
              <a:rPr lang="en-US" sz="2960" dirty="0" smtClean="0">
                <a:latin typeface="Calibri"/>
                <a:ea typeface="Calibri"/>
                <a:cs typeface="Calibri"/>
                <a:sym typeface="Calibri"/>
              </a:rPr>
              <a:t>in the territory</a:t>
            </a:r>
            <a:r>
              <a:rPr lang="en-US" sz="296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96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they are and feel loyalty and devotion to their nation</a:t>
            </a:r>
            <a:r>
              <a:rPr lang="en-US" sz="296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98666"/>
              <a:buFont typeface="Courier New" panose="02070309020205020404" pitchFamily="49" charset="0"/>
              <a:buChar char="o"/>
            </a:pPr>
            <a:endParaRPr lang="en-US" sz="2960" b="0" i="0" u="none" strike="noStrike" cap="none" dirty="0" smtClean="0"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98666"/>
              <a:buFont typeface="Courier New" panose="02070309020205020404" pitchFamily="49" charset="0"/>
              <a:buChar char="o"/>
            </a:pPr>
            <a:r>
              <a:rPr lang="en-US" sz="296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Put </a:t>
            </a:r>
            <a:r>
              <a:rPr lang="en-US" sz="296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all the M&amp;Ms in each group as close as possible to each other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92"/>
              </a:spcBef>
              <a:buClr>
                <a:schemeClr val="dk1"/>
              </a:buClr>
              <a:buSzPct val="98666"/>
              <a:buFont typeface="Arial"/>
              <a:buNone/>
            </a:pPr>
            <a:endParaRPr sz="296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FFFF00"/>
                </a:solidFill>
              </a:rPr>
              <a:t>Multinational State </a:t>
            </a:r>
            <a:endParaRPr dirty="0">
              <a:solidFill>
                <a:srgbClr val="FFFF00"/>
              </a:solidFill>
            </a:endParaRPr>
          </a:p>
        </p:txBody>
      </p:sp>
      <p:sp>
        <p:nvSpPr>
          <p:cNvPr id="150" name="Shape 150"/>
          <p:cNvSpPr txBox="1">
            <a:spLocks noGrp="1"/>
          </p:cNvSpPr>
          <p:nvPr>
            <p:ph idx="1"/>
          </p:nvPr>
        </p:nvSpPr>
        <p:spPr>
          <a:xfrm>
            <a:off x="484710" y="2025073"/>
            <a:ext cx="8229600" cy="268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800106" lvl="0" indent="-457200" rtl="0">
              <a:lnSpc>
                <a:spcPct val="90000"/>
              </a:lnSpc>
              <a:spcBef>
                <a:spcPts val="592"/>
              </a:spcBef>
              <a:buSzPct val="98666"/>
              <a:buFont typeface="Courier New" panose="02070309020205020404" pitchFamily="49" charset="0"/>
              <a:buChar char="o"/>
            </a:pPr>
            <a:r>
              <a:rPr lang="en-US" sz="2960" dirty="0"/>
              <a:t>Draw a big </a:t>
            </a:r>
            <a:r>
              <a:rPr lang="en-US" sz="2960" dirty="0">
                <a:solidFill>
                  <a:srgbClr val="FFFF00"/>
                </a:solidFill>
              </a:rPr>
              <a:t>Yellow</a:t>
            </a:r>
            <a:r>
              <a:rPr lang="en-US" sz="2960" dirty="0"/>
              <a:t> circle around </a:t>
            </a:r>
            <a:r>
              <a:rPr lang="en-US" sz="2960" b="1" u="sng" dirty="0"/>
              <a:t>two </a:t>
            </a:r>
            <a:r>
              <a:rPr lang="en-US" sz="2960" dirty="0" smtClean="0"/>
              <a:t>nation</a:t>
            </a:r>
            <a:r>
              <a:rPr lang="en-US" sz="2960" dirty="0" smtClean="0"/>
              <a:t> </a:t>
            </a:r>
            <a:r>
              <a:rPr lang="en-US" sz="2960" dirty="0"/>
              <a:t>groups of </a:t>
            </a:r>
            <a:r>
              <a:rPr lang="en-US" sz="2960" dirty="0" smtClean="0"/>
              <a:t>M&amp;Ms and Skittles</a:t>
            </a:r>
          </a:p>
          <a:p>
            <a:pPr lvl="0" indent="0" rtl="0">
              <a:lnSpc>
                <a:spcPct val="90000"/>
              </a:lnSpc>
              <a:spcBef>
                <a:spcPts val="592"/>
              </a:spcBef>
              <a:buSzPct val="98666"/>
              <a:buNone/>
            </a:pPr>
            <a:r>
              <a:rPr lang="en-US" sz="2960" dirty="0" smtClean="0"/>
              <a:t>  </a:t>
            </a:r>
          </a:p>
          <a:p>
            <a:pPr marL="800106" lvl="0" indent="-457200" rtl="0">
              <a:lnSpc>
                <a:spcPct val="90000"/>
              </a:lnSpc>
              <a:spcBef>
                <a:spcPts val="592"/>
              </a:spcBef>
              <a:buSzPct val="98666"/>
              <a:buFont typeface="Courier New" panose="02070309020205020404" pitchFamily="49" charset="0"/>
              <a:buChar char="o"/>
            </a:pPr>
            <a:r>
              <a:rPr lang="en-US" sz="2960" dirty="0" smtClean="0"/>
              <a:t>These </a:t>
            </a:r>
            <a:r>
              <a:rPr lang="en-US" sz="2960" dirty="0"/>
              <a:t>two now share a common space or territory </a:t>
            </a:r>
            <a:r>
              <a:rPr lang="en-US" sz="2960" i="1" dirty="0"/>
              <a:t>peacefully</a:t>
            </a:r>
            <a:r>
              <a:rPr lang="en-US" sz="2960" dirty="0"/>
              <a:t> and recognize each other as distinct nations </a:t>
            </a:r>
          </a:p>
          <a:p>
            <a:pPr marL="0" lvl="0" indent="0" rtl="0">
              <a:lnSpc>
                <a:spcPct val="90000"/>
              </a:lnSpc>
              <a:spcBef>
                <a:spcPts val="592"/>
              </a:spcBef>
              <a:buNone/>
            </a:pPr>
            <a:endParaRPr sz="2960" dirty="0"/>
          </a:p>
          <a:p>
            <a:pPr lvl="0" indent="0" rtl="0">
              <a:lnSpc>
                <a:spcPct val="90000"/>
              </a:lnSpc>
              <a:spcBef>
                <a:spcPts val="592"/>
              </a:spcBef>
              <a:buClr>
                <a:schemeClr val="dk1"/>
              </a:buClr>
              <a:buSzPct val="98666"/>
              <a:buFont typeface="Arial"/>
              <a:buNone/>
            </a:pPr>
            <a:endParaRPr sz="2960"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4400" b="0" i="0" u="none" strike="noStrike" cap="none" dirty="0" smtClean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Multiethnic State </a:t>
            </a:r>
            <a:endParaRPr lang="en-US" sz="4400" b="0" i="0" u="none" strike="noStrike" cap="none" dirty="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Shape 15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2800" b="0" i="0" u="none" strike="noStrike" cap="none" dirty="0" smtClean="0">
                <a:latin typeface="+mn-lt"/>
                <a:ea typeface="Calibri"/>
                <a:cs typeface="Calibri"/>
                <a:sym typeface="Calibri"/>
              </a:rPr>
              <a:t>Draw </a:t>
            </a:r>
            <a:r>
              <a:rPr lang="en-US" sz="2800" dirty="0">
                <a:latin typeface="+mn-lt"/>
              </a:rPr>
              <a:t>a </a:t>
            </a:r>
            <a:r>
              <a:rPr lang="en-US" sz="2800" dirty="0">
                <a:solidFill>
                  <a:srgbClr val="00B0F0"/>
                </a:solidFill>
                <a:latin typeface="+mn-lt"/>
              </a:rPr>
              <a:t>Blue</a:t>
            </a:r>
            <a:r>
              <a:rPr lang="en-US" sz="2800" b="0" i="0" u="none" strike="noStrike" cap="none" dirty="0">
                <a:latin typeface="+mn-lt"/>
                <a:ea typeface="Calibri"/>
                <a:cs typeface="Calibri"/>
                <a:sym typeface="Calibri"/>
              </a:rPr>
              <a:t> circle around </a:t>
            </a:r>
            <a:r>
              <a:rPr lang="en-US" sz="2800" dirty="0">
                <a:latin typeface="+mn-lt"/>
              </a:rPr>
              <a:t>two other </a:t>
            </a:r>
            <a:r>
              <a:rPr lang="en-US" sz="2800" b="0" i="0" u="none" strike="noStrike" cap="none" dirty="0" smtClean="0">
                <a:latin typeface="+mn-lt"/>
                <a:ea typeface="Calibri"/>
                <a:cs typeface="Calibri"/>
                <a:sym typeface="Calibri"/>
              </a:rPr>
              <a:t>color groups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Courier New" panose="02070309020205020404" pitchFamily="49" charset="0"/>
              <a:buChar char="o"/>
            </a:pPr>
            <a:endParaRPr lang="en-US" sz="2800" dirty="0">
              <a:latin typeface="+mn-lt"/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2800" b="0" i="0" u="none" strike="noStrike" cap="none" dirty="0" smtClean="0">
                <a:latin typeface="+mn-lt"/>
                <a:ea typeface="Calibri"/>
                <a:cs typeface="Calibri"/>
                <a:sym typeface="Calibri"/>
              </a:rPr>
              <a:t>Mix </a:t>
            </a:r>
            <a:r>
              <a:rPr lang="en-US" sz="2800" dirty="0">
                <a:latin typeface="+mn-lt"/>
              </a:rPr>
              <a:t>the colors</a:t>
            </a:r>
            <a:r>
              <a:rPr lang="en-US" sz="2800" b="0" i="0" u="none" strike="noStrike" cap="none" dirty="0">
                <a:latin typeface="+mn-lt"/>
                <a:ea typeface="Calibri"/>
                <a:cs typeface="Calibri"/>
                <a:sym typeface="Calibri"/>
              </a:rPr>
              <a:t> all </a:t>
            </a:r>
            <a:r>
              <a:rPr lang="en-US" sz="2800" b="0" i="0" u="none" strike="noStrike" cap="none" dirty="0" smtClean="0">
                <a:latin typeface="+mn-lt"/>
                <a:ea typeface="Calibri"/>
                <a:cs typeface="Calibri"/>
                <a:sym typeface="Calibri"/>
              </a:rPr>
              <a:t>together </a:t>
            </a:r>
            <a:endParaRPr lang="en-US" sz="2800" b="0" i="0" u="none" strike="noStrike" cap="none" dirty="0"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latin typeface="+mn-lt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232</TotalTime>
  <Words>373</Words>
  <Application>Microsoft Office PowerPoint</Application>
  <PresentationFormat>On-screen Show (4:3)</PresentationFormat>
  <Paragraphs>79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Wingdings 3</vt:lpstr>
      <vt:lpstr>Times New Roman</vt:lpstr>
      <vt:lpstr>Century Gothic</vt:lpstr>
      <vt:lpstr>Calibri</vt:lpstr>
      <vt:lpstr>Arial</vt:lpstr>
      <vt:lpstr>Courier New</vt:lpstr>
      <vt:lpstr>Ion</vt:lpstr>
      <vt:lpstr>DECEMBER 4, 2017</vt:lpstr>
      <vt:lpstr>Materials for Ethnicity Demo</vt:lpstr>
      <vt:lpstr>Race vs. Ethnicity </vt:lpstr>
      <vt:lpstr>RACE</vt:lpstr>
      <vt:lpstr>PowerPoint Presentation</vt:lpstr>
      <vt:lpstr>NATION &amp; NATION-STATE</vt:lpstr>
      <vt:lpstr>NATIONALISM </vt:lpstr>
      <vt:lpstr>Multinational State </vt:lpstr>
      <vt:lpstr>Multiethnic State </vt:lpstr>
      <vt:lpstr>SEGREGATION </vt:lpstr>
      <vt:lpstr>ETHNICITY </vt:lpstr>
      <vt:lpstr>ETHNICITY </vt:lpstr>
      <vt:lpstr>ETHNIC CLEANSING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Ethnicity Vocabulary M&amp;M Style</dc:title>
  <dc:creator>Gabriela McGrew</dc:creator>
  <cp:lastModifiedBy>Gabriela McGrew</cp:lastModifiedBy>
  <cp:revision>17</cp:revision>
  <dcterms:modified xsi:type="dcterms:W3CDTF">2017-12-04T15:15:45Z</dcterms:modified>
</cp:coreProperties>
</file>