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3" r:id="rId3"/>
    <p:sldId id="264" r:id="rId4"/>
    <p:sldId id="281" r:id="rId5"/>
    <p:sldId id="273" r:id="rId6"/>
    <p:sldId id="280" r:id="rId7"/>
    <p:sldId id="274" r:id="rId8"/>
    <p:sldId id="275" r:id="rId9"/>
    <p:sldId id="276" r:id="rId10"/>
    <p:sldId id="282" r:id="rId11"/>
    <p:sldId id="277" r:id="rId12"/>
    <p:sldId id="278" r:id="rId13"/>
    <p:sldId id="279" r:id="rId14"/>
    <p:sldId id="269" r:id="rId15"/>
    <p:sldId id="271" r:id="rId16"/>
    <p:sldId id="283" r:id="rId17"/>
    <p:sldId id="262" r:id="rId18"/>
    <p:sldId id="266" r:id="rId19"/>
    <p:sldId id="257" r:id="rId20"/>
    <p:sldId id="258" r:id="rId21"/>
    <p:sldId id="259" r:id="rId22"/>
    <p:sldId id="260" r:id="rId23"/>
    <p:sldId id="261" r:id="rId24"/>
  </p:sldIdLst>
  <p:sldSz cx="12192000" cy="6858000"/>
  <p:notesSz cx="6858000" cy="91995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11F87-88B2-4E2C-985E-22C0D90D7FF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799B7-E671-4DCE-8A63-B2A449CE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12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81110-66A6-4BFF-9C8C-853CBA0166A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9925" y="1149350"/>
            <a:ext cx="5518150" cy="3105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7290"/>
            <a:ext cx="5486400" cy="36223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06B23-24CD-4F4F-8592-3D7870D8F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2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399197" y="9613544"/>
            <a:ext cx="3372837" cy="5056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E0EC9D-56B2-4C29-AF57-A56377E03C71}" type="slidenum">
              <a:t>2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768350"/>
            <a:ext cx="6743700" cy="37941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41" y="4806587"/>
            <a:ext cx="6217563" cy="455378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0" y="0"/>
            <a:ext cx="356" cy="3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F2B344-F4E9-4B18-9DDA-00A41521525D}" type="slidenum">
              <a:t>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  <p:sp>
        <p:nvSpPr>
          <p:cNvPr id="3" name="Slide Number Placeholder 6"/>
          <p:cNvSpPr txBox="1"/>
          <p:nvPr/>
        </p:nvSpPr>
        <p:spPr>
          <a:xfrm>
            <a:off x="4399197" y="9613544"/>
            <a:ext cx="3372837" cy="5056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A7B697-0060-465B-AAC6-9B852EA9F19D}" type="slidenum">
              <a:t>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8"/>
          </a:xfrm>
        </p:spPr>
        <p:txBody>
          <a:bodyPr lIns="90004" tIns="44997" rIns="90004" bIns="4499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399197" y="9613544"/>
            <a:ext cx="3372837" cy="5056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88CB18-37A6-4535-ACD5-F2E77A4557BA}" type="slidenum">
              <a:t>14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768350"/>
            <a:ext cx="6743700" cy="37941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41" y="4806587"/>
            <a:ext cx="6217563" cy="455378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37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399197" y="9613544"/>
            <a:ext cx="3372837" cy="5056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715F8C-58C2-4BB7-A3FD-78C9964F2D13}" type="slidenum">
              <a:t>15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768350"/>
            <a:ext cx="6743700" cy="37941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41" y="4806587"/>
            <a:ext cx="6217563" cy="455378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CE83D-4785-456F-8410-D630FA60E0B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79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075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3350"/>
            <a:ext cx="5384800" cy="219075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789E3-943B-4781-8B77-90EF29B2721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2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726" y="1517821"/>
            <a:ext cx="8001000" cy="953531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/>
              <a:t>May </a:t>
            </a:r>
            <a:r>
              <a:rPr lang="en-US" sz="6000" u="sng" dirty="0" smtClean="0"/>
              <a:t>2, 2017</a:t>
            </a:r>
            <a:endParaRPr lang="en-US" sz="6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9801" y="2957384"/>
            <a:ext cx="6400800" cy="397063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Fall of USSR notes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Get out paper and pencil</a:t>
            </a:r>
          </a:p>
          <a:p>
            <a:endParaRPr lang="en-US" sz="3200" u="sng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2" y="-3703"/>
            <a:ext cx="8534400" cy="15070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Rise of Nationalism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2" y="1735138"/>
            <a:ext cx="4572000" cy="4530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Soviet grip relaxes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Discontent with Soviet govt. grows due to lack of food and clothing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Nationalism </a:t>
            </a:r>
            <a:r>
              <a:rPr lang="en-US" sz="2400" dirty="0">
                <a:solidFill>
                  <a:schemeClr val="tx1"/>
                </a:solidFill>
              </a:rPr>
              <a:t>in the republics </a:t>
            </a:r>
            <a:r>
              <a:rPr lang="en-US" sz="2400" dirty="0" smtClean="0">
                <a:solidFill>
                  <a:schemeClr val="tx1"/>
                </a:solidFill>
              </a:rPr>
              <a:t>surges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Separatist </a:t>
            </a:r>
            <a:r>
              <a:rPr lang="en-US" sz="2400" dirty="0">
                <a:solidFill>
                  <a:schemeClr val="tx1"/>
                </a:solidFill>
              </a:rPr>
              <a:t>movements threatened the very existence of the Soviet Union. </a:t>
            </a:r>
          </a:p>
        </p:txBody>
      </p:sp>
      <p:pic>
        <p:nvPicPr>
          <p:cNvPr id="24580" name="Picture 5" descr="http://graphics8.nytimes.com/images/2009/04/07/world/27655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785" r="28062" b="1785"/>
          <a:stretch>
            <a:fillRect/>
          </a:stretch>
        </p:blipFill>
        <p:spPr bwMode="auto">
          <a:xfrm>
            <a:off x="6400800" y="1735138"/>
            <a:ext cx="3429000" cy="40370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6172200" y="5791201"/>
            <a:ext cx="388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dirty="0" smtClean="0"/>
              <a:t>Protestors in Moldova</a:t>
            </a:r>
            <a:endParaRPr lang="en-US" altLang="en-US" sz="1800" dirty="0"/>
          </a:p>
        </p:txBody>
      </p:sp>
      <p:pic>
        <p:nvPicPr>
          <p:cNvPr id="24582" name="Picture 7" descr="http://www.theodora.com/maps/new7/moldov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50" y="2466007"/>
            <a:ext cx="1743075" cy="257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7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August Coup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August 1991 – </a:t>
            </a:r>
            <a:r>
              <a:rPr lang="ja-JP" altLang="en-US" sz="2400" dirty="0">
                <a:solidFill>
                  <a:schemeClr val="tx1"/>
                </a:solidFill>
              </a:rPr>
              <a:t>“</a:t>
            </a:r>
            <a:r>
              <a:rPr lang="en-US" altLang="ja-JP" sz="2400" dirty="0" err="1">
                <a:solidFill>
                  <a:schemeClr val="tx1"/>
                </a:solidFill>
              </a:rPr>
              <a:t>hard-line</a:t>
            </a:r>
            <a:r>
              <a:rPr lang="ja-JP" altLang="en-US" sz="2400" dirty="0">
                <a:solidFill>
                  <a:schemeClr val="tx1"/>
                </a:solidFill>
              </a:rPr>
              <a:t>”</a:t>
            </a:r>
            <a:r>
              <a:rPr lang="en-US" altLang="ja-JP" sz="2400" dirty="0">
                <a:solidFill>
                  <a:schemeClr val="tx1"/>
                </a:solidFill>
              </a:rPr>
              <a:t> Communists take over of government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last-ditch effort to save USSR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country went into an uproar; massive protests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soldiers themselves rebelled – </a:t>
            </a:r>
            <a:r>
              <a:rPr lang="ja-JP" altLang="en-US" sz="2400" dirty="0">
                <a:solidFill>
                  <a:schemeClr val="tx1"/>
                </a:solidFill>
              </a:rPr>
              <a:t>“</a:t>
            </a:r>
            <a:r>
              <a:rPr lang="en-US" altLang="ja-JP" sz="2400" dirty="0">
                <a:solidFill>
                  <a:schemeClr val="tx1"/>
                </a:solidFill>
              </a:rPr>
              <a:t>can</a:t>
            </a:r>
            <a:r>
              <a:rPr lang="ja-JP" altLang="en-US" sz="2400" dirty="0">
                <a:solidFill>
                  <a:schemeClr val="tx1"/>
                </a:solidFill>
              </a:rPr>
              <a:t>’</a:t>
            </a:r>
            <a:r>
              <a:rPr lang="en-US" altLang="ja-JP" sz="2400" dirty="0">
                <a:solidFill>
                  <a:schemeClr val="tx1"/>
                </a:solidFill>
              </a:rPr>
              <a:t>t fire on our countrymen</a:t>
            </a:r>
            <a:r>
              <a:rPr lang="ja-JP" altLang="en-US" sz="2400" dirty="0">
                <a:solidFill>
                  <a:schemeClr val="tx1"/>
                </a:solidFill>
              </a:rPr>
              <a:t>”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Coup collapsed after 3 days</a:t>
            </a:r>
          </a:p>
        </p:txBody>
      </p:sp>
      <p:pic>
        <p:nvPicPr>
          <p:cNvPr id="2" name="Content Placeholder 1" descr="166058892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" b="2171"/>
          <a:stretch>
            <a:fillRect/>
          </a:stretch>
        </p:blipFill>
        <p:spPr>
          <a:xfrm>
            <a:off x="6172200" y="1600201"/>
            <a:ext cx="4038600" cy="2189163"/>
          </a:xfrm>
        </p:spPr>
      </p:pic>
      <p:pic>
        <p:nvPicPr>
          <p:cNvPr id="3" name="Content Placeholder 2" descr="165858335.jpg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2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73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Results of August Coup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Gorbachev was unable to reestablish real control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negotiated the transition of power made inevitable by the will of the people.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December 1, 1991 all non-Russian republics declared independence (population wanted democracy)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political movements which had emerged since the implementation of </a:t>
            </a:r>
            <a:r>
              <a:rPr lang="en-US" altLang="en-US" i="1" dirty="0">
                <a:solidFill>
                  <a:schemeClr val="tx1"/>
                </a:solidFill>
              </a:rPr>
              <a:t>glasnost</a:t>
            </a:r>
            <a:r>
              <a:rPr lang="en-US" altLang="en-US" dirty="0">
                <a:solidFill>
                  <a:schemeClr val="tx1"/>
                </a:solidFill>
              </a:rPr>
              <a:t> resulted in immediate fall</a:t>
            </a:r>
          </a:p>
        </p:txBody>
      </p:sp>
      <p:pic>
        <p:nvPicPr>
          <p:cNvPr id="2" name="Content Placeholder 1" descr="knight_1-040512_jpg_470x426_q85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6" b="9816"/>
          <a:stretch>
            <a:fillRect/>
          </a:stretch>
        </p:blipFill>
        <p:spPr>
          <a:xfrm>
            <a:off x="6172200" y="1600201"/>
            <a:ext cx="4038600" cy="2189163"/>
          </a:xfrm>
        </p:spPr>
      </p:pic>
      <p:pic>
        <p:nvPicPr>
          <p:cNvPr id="3" name="Content Placeholder 2" descr="may_day_parade_moscow_1959_D8664.jpg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3" b="247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54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Results of the Fall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86064" y="1417638"/>
            <a:ext cx="4038600" cy="4533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Transformed </a:t>
            </a:r>
            <a:r>
              <a:rPr lang="en-US" altLang="en-US" sz="2400" dirty="0">
                <a:solidFill>
                  <a:schemeClr val="tx1"/>
                </a:solidFill>
              </a:rPr>
              <a:t>the entire world political situation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Reformulation </a:t>
            </a:r>
            <a:r>
              <a:rPr lang="en-US" altLang="en-US" sz="2400" dirty="0">
                <a:solidFill>
                  <a:schemeClr val="tx1"/>
                </a:solidFill>
              </a:rPr>
              <a:t>of political, economic and military alliances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End </a:t>
            </a:r>
            <a:r>
              <a:rPr lang="en-US" altLang="en-US" sz="2400" dirty="0">
                <a:solidFill>
                  <a:schemeClr val="tx1"/>
                </a:solidFill>
              </a:rPr>
              <a:t>of Cold War and MAD </a:t>
            </a:r>
            <a:r>
              <a:rPr lang="en-US" altLang="en-US" sz="2400" dirty="0" smtClean="0">
                <a:solidFill>
                  <a:schemeClr val="tx1"/>
                </a:solidFill>
              </a:rPr>
              <a:t>threat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Creation of 24 new independent countries</a:t>
            </a: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/>
          </a:p>
        </p:txBody>
      </p:sp>
      <p:pic>
        <p:nvPicPr>
          <p:cNvPr id="21507" name="Picture 1" descr="2012_7_4-2012_7_4_14_31_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477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6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1524001" y="0"/>
            <a:ext cx="9143643" cy="5291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The Economic Geography of Post-Communist Russia:</a:t>
            </a:r>
          </a:p>
        </p:txBody>
      </p:sp>
      <p:sp>
        <p:nvSpPr>
          <p:cNvPr id="3" name="Text Box 5"/>
          <p:cNvSpPr/>
          <p:nvPr/>
        </p:nvSpPr>
        <p:spPr>
          <a:xfrm>
            <a:off x="1676285" y="609485"/>
            <a:ext cx="4343043" cy="397296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00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Economic Characteristics of</a:t>
            </a: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Communist-era Russia:</a:t>
            </a: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800" b="1" i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 No unemployment- the </a:t>
            </a:r>
            <a:br>
              <a:rPr lang="en-US" sz="2400" b="1" i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</a:br>
            <a:r>
              <a:rPr lang="en-US" sz="2400" b="1" i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  government guaranteed </a:t>
            </a:r>
            <a:br>
              <a:rPr lang="en-US" sz="2400" b="1" i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</a:br>
            <a:r>
              <a:rPr lang="en-US" sz="2400" b="1" i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  people jobs.</a:t>
            </a: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800" b="1" i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 Free housing, health care, and</a:t>
            </a: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  college tuition- paid for by the</a:t>
            </a: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  government.</a:t>
            </a: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800" b="1" i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  <p:sp>
        <p:nvSpPr>
          <p:cNvPr id="4" name="Text Box 6"/>
          <p:cNvSpPr/>
          <p:nvPr/>
        </p:nvSpPr>
        <p:spPr>
          <a:xfrm>
            <a:off x="6172316" y="609484"/>
            <a:ext cx="4343043" cy="397302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00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Economic Characteristics of</a:t>
            </a: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Post-communist Russia:</a:t>
            </a: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800" b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 High unemployment- many </a:t>
            </a:r>
            <a:br>
              <a:rPr lang="en-US" sz="2400" b="1" i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</a:br>
            <a:r>
              <a:rPr lang="en-US" sz="2400" b="1" i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  industries collapsed due to </a:t>
            </a:r>
            <a:br>
              <a:rPr lang="en-US" sz="2400" b="1" i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</a:br>
            <a:r>
              <a:rPr lang="en-US" sz="2400" b="1" i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  competition from the West.</a:t>
            </a: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800" b="1" i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 Housing, health care, and </a:t>
            </a:r>
            <a:br>
              <a:rPr lang="en-US" sz="2400" b="1" i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</a:br>
            <a:r>
              <a:rPr lang="en-US" sz="2400" b="1" i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  college tuition no longer free.</a:t>
            </a: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/>
          <p:nvPr/>
        </p:nvSpPr>
        <p:spPr>
          <a:xfrm>
            <a:off x="1524001" y="4648316"/>
            <a:ext cx="9143643" cy="96752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Overall , the standard-of-living </a:t>
            </a:r>
            <a:r>
              <a:rPr lang="en-US" sz="2800" b="1" i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decreased</a:t>
            </a:r>
            <a:r>
              <a:rPr lang="en-US" sz="2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for most Russians after the collapse of communism in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1991</a:t>
            </a:r>
            <a:endParaRPr lang="en-US" sz="2800" b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7532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6975431" y="2914650"/>
            <a:ext cx="4482545" cy="33619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7112" y="577850"/>
            <a:ext cx="8534400" cy="1507067"/>
          </a:xfrm>
        </p:spPr>
        <p:txBody>
          <a:bodyPr/>
          <a:lstStyle/>
          <a:p>
            <a:r>
              <a:rPr lang="en-US" dirty="0" smtClean="0"/>
              <a:t>Russia post-cold war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7112" y="1562100"/>
            <a:ext cx="5554663" cy="488595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Organized crime (the mafia)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Illegal activities often more profitable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Govt. can’t collect taxes on goods from the Black Market (lose revenue)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Remaining Communist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838200"/>
            <a:ext cx="8763000" cy="571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100" dirty="0">
                <a:solidFill>
                  <a:schemeClr val="tx1"/>
                </a:solidFill>
              </a:rPr>
              <a:t>At its peak, communism was practiced in dozens of countries:</a:t>
            </a:r>
          </a:p>
          <a:p>
            <a:pPr>
              <a:defRPr/>
            </a:pPr>
            <a:r>
              <a:rPr lang="en-US" sz="2100" u="sng" dirty="0">
                <a:solidFill>
                  <a:schemeClr val="tx1"/>
                </a:solidFill>
              </a:rPr>
              <a:t>Soviet Union</a:t>
            </a:r>
            <a:r>
              <a:rPr lang="en-US" sz="2100" dirty="0">
                <a:solidFill>
                  <a:schemeClr val="tx1"/>
                </a:solidFill>
              </a:rPr>
              <a:t>: Armenia, Azerbaijan, Belarus, Estonia, Georgia, Kazakhstan, Kyrgyzstan, Latvia, Lithuania, Moldova, Russia, Tajikistan, Turkmenistan, Ukraine, and Uzbekistan </a:t>
            </a:r>
          </a:p>
          <a:p>
            <a:pPr>
              <a:defRPr/>
            </a:pPr>
            <a:r>
              <a:rPr lang="en-US" sz="2100" u="sng" dirty="0">
                <a:solidFill>
                  <a:schemeClr val="tx1"/>
                </a:solidFill>
              </a:rPr>
              <a:t>Asian Countries</a:t>
            </a:r>
            <a:r>
              <a:rPr lang="en-US" sz="2100" dirty="0">
                <a:solidFill>
                  <a:schemeClr val="tx1"/>
                </a:solidFill>
              </a:rPr>
              <a:t>: Afghanistan, </a:t>
            </a:r>
            <a:r>
              <a:rPr lang="en-US" sz="2100" dirty="0" smtClean="0">
                <a:solidFill>
                  <a:schemeClr val="tx1"/>
                </a:solidFill>
              </a:rPr>
              <a:t>Vietnam, Cambodia</a:t>
            </a:r>
            <a:r>
              <a:rPr lang="en-US" sz="2100" dirty="0">
                <a:solidFill>
                  <a:schemeClr val="tx1"/>
                </a:solidFill>
              </a:rPr>
              <a:t>, Mongolia, and Yemen </a:t>
            </a:r>
          </a:p>
          <a:p>
            <a:pPr>
              <a:defRPr/>
            </a:pPr>
            <a:r>
              <a:rPr lang="en-US" sz="2100" u="sng" dirty="0">
                <a:solidFill>
                  <a:schemeClr val="tx1"/>
                </a:solidFill>
              </a:rPr>
              <a:t>Soviet Controlled Eastern bloc countries</a:t>
            </a:r>
            <a:r>
              <a:rPr lang="en-US" sz="2100" dirty="0">
                <a:solidFill>
                  <a:schemeClr val="tx1"/>
                </a:solidFill>
              </a:rPr>
              <a:t>: Bulgaria, Czech Republic, East Germany, Hungary, Poland, Romania, Slovakia. </a:t>
            </a:r>
          </a:p>
          <a:p>
            <a:pPr>
              <a:defRPr/>
            </a:pPr>
            <a:r>
              <a:rPr lang="en-US" sz="2100" u="sng" dirty="0">
                <a:solidFill>
                  <a:schemeClr val="tx1"/>
                </a:solidFill>
              </a:rPr>
              <a:t>The Balkans</a:t>
            </a:r>
            <a:r>
              <a:rPr lang="en-US" sz="2100" dirty="0">
                <a:solidFill>
                  <a:schemeClr val="tx1"/>
                </a:solidFill>
              </a:rPr>
              <a:t>: Albania, Bosnia, Herzegovina, Bulgaria, Croatia, Macedonia, Montenegro, Serbia, and Slovenia. </a:t>
            </a:r>
          </a:p>
          <a:p>
            <a:pPr>
              <a:defRPr/>
            </a:pPr>
            <a:r>
              <a:rPr lang="en-US" sz="2100" u="sng" dirty="0">
                <a:solidFill>
                  <a:schemeClr val="tx1"/>
                </a:solidFill>
              </a:rPr>
              <a:t>Africa</a:t>
            </a:r>
            <a:r>
              <a:rPr lang="en-US" sz="2100" dirty="0">
                <a:solidFill>
                  <a:schemeClr val="tx1"/>
                </a:solidFill>
              </a:rPr>
              <a:t>: Angola, Benin, Congo, Ethiopia, Somalia, Eritrea, and Mozambique.</a:t>
            </a:r>
          </a:p>
          <a:p>
            <a:pPr>
              <a:defRPr/>
            </a:pPr>
            <a:r>
              <a:rPr lang="en-US" sz="2100" u="sng" dirty="0">
                <a:solidFill>
                  <a:srgbClr val="FFFF00"/>
                </a:solidFill>
              </a:rPr>
              <a:t>Currently</a:t>
            </a:r>
            <a:r>
              <a:rPr lang="en-US" sz="2100" dirty="0">
                <a:solidFill>
                  <a:srgbClr val="FFFF00"/>
                </a:solidFill>
              </a:rPr>
              <a:t> </a:t>
            </a:r>
            <a:r>
              <a:rPr lang="en-US" sz="2100" dirty="0" smtClean="0">
                <a:solidFill>
                  <a:srgbClr val="FFFF00"/>
                </a:solidFill>
              </a:rPr>
              <a:t>: </a:t>
            </a:r>
            <a:r>
              <a:rPr lang="en-US" sz="2100" dirty="0">
                <a:solidFill>
                  <a:srgbClr val="FFFF00"/>
                </a:solidFill>
              </a:rPr>
              <a:t>Laos, North Korea, Vietnam, China, and </a:t>
            </a:r>
            <a:r>
              <a:rPr lang="en-US" sz="2100" dirty="0" smtClean="0">
                <a:solidFill>
                  <a:srgbClr val="FFFF00"/>
                </a:solidFill>
              </a:rPr>
              <a:t>Cuba</a:t>
            </a:r>
            <a:r>
              <a:rPr lang="en-US" sz="2100" dirty="0">
                <a:solidFill>
                  <a:srgbClr val="FFFF00"/>
                </a:solidFill>
              </a:rPr>
              <a:t/>
            </a:r>
            <a:br>
              <a:rPr lang="en-US" sz="2100" dirty="0">
                <a:solidFill>
                  <a:srgbClr val="FFFF00"/>
                </a:solidFill>
              </a:rPr>
            </a:br>
            <a:endParaRPr lang="en-US" sz="2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207167" y="386768"/>
            <a:ext cx="10470699" cy="60140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892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791475" y="342900"/>
            <a:ext cx="9143643" cy="30225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772401" y="2987723"/>
            <a:ext cx="9162717" cy="35809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73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brightestman.wikispaces.com/file/view/collapse_soviet_union.jpg/75696343/collapse_soviet_un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95" y="1264508"/>
            <a:ext cx="718185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6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6253200" y="3846853"/>
            <a:ext cx="3563788" cy="28505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8853395" y="1598141"/>
            <a:ext cx="2876930" cy="21576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37968" y="1"/>
            <a:ext cx="10025270" cy="1507067"/>
          </a:xfrm>
        </p:spPr>
        <p:txBody>
          <a:bodyPr/>
          <a:lstStyle/>
          <a:p>
            <a:r>
              <a:rPr lang="en-US" dirty="0" smtClean="0"/>
              <a:t>Economy of communist soviet union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8995" y="1822621"/>
            <a:ext cx="8534400" cy="3615267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Command Economy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Government controlled all aspects of the economy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What to produce, how much, where industries were located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Rapid industrialization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Near zero unemployment rate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High output of industrial goods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Low output of commercial goods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Low standard of living for citizens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Low levels of innovation and quality </a:t>
            </a:r>
          </a:p>
        </p:txBody>
      </p:sp>
    </p:spTree>
    <p:extLst>
      <p:ext uri="{BB962C8B-B14F-4D97-AF65-F5344CB8AC3E}">
        <p14:creationId xmlns:p14="http://schemas.microsoft.com/office/powerpoint/2010/main" val="339256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seattlepi.com/davidhorsey/files/2011/12/Soviet-Union-19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287" y="1343549"/>
            <a:ext cx="8246702" cy="46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dusolution.com/edusolution2/global/jan2000/ques3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99" y="1211390"/>
            <a:ext cx="7018880" cy="46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lh3.googleusercontent.com/zymFCLMyWVjbH2GMkBs9C5upho6NY6b6xkd2G-1H7KbJek5rdqRgPsgAIO3rgqQCDt9CxZ6VELJTfVpijYBs5-qdTpyYFJaGnm1TZA6HeEXXXO44adHQCApDTKZobVRZ6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519112"/>
            <a:ext cx="895350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821" y="556962"/>
            <a:ext cx="7463088" cy="457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221363" y="338284"/>
            <a:ext cx="3504959" cy="22856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4"/>
          <p:cNvSpPr/>
          <p:nvPr/>
        </p:nvSpPr>
        <p:spPr>
          <a:xfrm>
            <a:off x="8542639" y="2755017"/>
            <a:ext cx="3504959" cy="65448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1" compatLnSpc="0">
            <a:spAutoFit/>
          </a:bodyPr>
          <a:lstStyle/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i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Moscow residents line up outside a store to buy shoes.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5789256" y="3409506"/>
            <a:ext cx="2499119" cy="31237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8542639" y="3540596"/>
            <a:ext cx="3428643" cy="21225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38439" y="6873"/>
            <a:ext cx="8534400" cy="1507067"/>
          </a:xfrm>
        </p:spPr>
        <p:txBody>
          <a:bodyPr/>
          <a:lstStyle/>
          <a:p>
            <a:r>
              <a:rPr lang="en-US" dirty="0" smtClean="0"/>
              <a:t>Soviet union after 1970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26364" y="1182605"/>
            <a:ext cx="4879275" cy="415551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Food and consumer good shortages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Lack of faith in Communist system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 protests, but apathetic workforce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096" y="593893"/>
            <a:ext cx="9515557" cy="579086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Problems of Soviet Union in 1985 </a:t>
            </a:r>
            <a:endParaRPr lang="en-US" sz="2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u="sng" dirty="0">
                <a:solidFill>
                  <a:schemeClr val="tx1"/>
                </a:solidFill>
              </a:rPr>
              <a:t>Central planning </a:t>
            </a:r>
            <a:r>
              <a:rPr lang="en-US" sz="2400" dirty="0" smtClean="0">
                <a:solidFill>
                  <a:schemeClr val="tx1"/>
                </a:solidFill>
              </a:rPr>
              <a:t>was inefficient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u="sng" dirty="0">
                <a:solidFill>
                  <a:schemeClr val="tx1"/>
                </a:solidFill>
              </a:rPr>
              <a:t>factory management system</a:t>
            </a:r>
            <a:r>
              <a:rPr lang="en-US" sz="2400" dirty="0">
                <a:solidFill>
                  <a:schemeClr val="tx1"/>
                </a:solidFill>
              </a:rPr>
              <a:t> provided little incentive to make technological </a:t>
            </a:r>
            <a:r>
              <a:rPr lang="en-US" sz="2400" dirty="0" smtClean="0">
                <a:solidFill>
                  <a:schemeClr val="tx1"/>
                </a:solidFill>
              </a:rPr>
              <a:t>advancements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u="sng" dirty="0">
                <a:solidFill>
                  <a:schemeClr val="tx1"/>
                </a:solidFill>
              </a:rPr>
              <a:t>socialist farm system</a:t>
            </a:r>
            <a:r>
              <a:rPr lang="en-US" sz="2400" dirty="0">
                <a:solidFill>
                  <a:schemeClr val="tx1"/>
                </a:solidFill>
              </a:rPr>
              <a:t> was inefficient – there were poor worker incentives and storage and transportation problems.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u="sng" dirty="0" smtClean="0">
                <a:solidFill>
                  <a:schemeClr val="tx1"/>
                </a:solidFill>
              </a:rPr>
              <a:t>High </a:t>
            </a:r>
            <a:r>
              <a:rPr lang="en-US" sz="2400" u="sng" dirty="0">
                <a:solidFill>
                  <a:schemeClr val="tx1"/>
                </a:solidFill>
              </a:rPr>
              <a:t>defense spending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from Arms Race 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0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0632" y="846138"/>
            <a:ext cx="10972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u="sng" dirty="0" smtClean="0"/>
              <a:t>Mikhail Gorbachev 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6024564" cy="4533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</a:rPr>
              <a:t>Comes to power in March 1985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</a:rPr>
              <a:t>Introduced five-point policy </a:t>
            </a:r>
            <a:r>
              <a:rPr lang="en-US" altLang="en-US" sz="2800" dirty="0">
                <a:solidFill>
                  <a:schemeClr val="tx1"/>
                </a:solidFill>
              </a:rPr>
              <a:t>of reform to meet the needs of the Russian state</a:t>
            </a:r>
          </a:p>
        </p:txBody>
      </p:sp>
      <p:pic>
        <p:nvPicPr>
          <p:cNvPr id="7177" name="Picture 9" descr="gorbache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3137" y="846138"/>
            <a:ext cx="3529263" cy="48567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316385"/>
            <a:ext cx="8534400" cy="15070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Gorbachev's Five-Point Plan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823452"/>
            <a:ext cx="8399462" cy="4716463"/>
          </a:xfrm>
        </p:spPr>
        <p:txBody>
          <a:bodyPr/>
          <a:lstStyle/>
          <a:p>
            <a:pPr marL="914400" lvl="1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sz="2400" u="sng" dirty="0" smtClean="0">
                <a:solidFill>
                  <a:schemeClr val="tx1"/>
                </a:solidFill>
              </a:rPr>
              <a:t>Glasnost </a:t>
            </a:r>
            <a:r>
              <a:rPr lang="en-US" sz="2400" dirty="0">
                <a:solidFill>
                  <a:schemeClr val="tx1"/>
                </a:solidFill>
              </a:rPr>
              <a:t>(openness) – greater freedom of </a:t>
            </a:r>
            <a:r>
              <a:rPr lang="en-US" sz="2400" dirty="0" smtClean="0">
                <a:solidFill>
                  <a:schemeClr val="tx1"/>
                </a:solidFill>
              </a:rPr>
              <a:t>expression, free speech</a:t>
            </a:r>
            <a:endParaRPr lang="en-US" sz="2400" dirty="0">
              <a:solidFill>
                <a:schemeClr val="tx1"/>
              </a:solidFill>
            </a:endParaRPr>
          </a:p>
          <a:p>
            <a:pPr marL="914400" lvl="1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sz="2400" u="sng" dirty="0">
                <a:solidFill>
                  <a:schemeClr val="tx1"/>
                </a:solidFill>
              </a:rPr>
              <a:t>Perestroika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(economic restructuring</a:t>
            </a:r>
            <a:r>
              <a:rPr lang="en-US" sz="2400" dirty="0">
                <a:solidFill>
                  <a:schemeClr val="tx1"/>
                </a:solidFill>
              </a:rPr>
              <a:t>) – decentralization of the Soviet economy with gradual </a:t>
            </a:r>
            <a:r>
              <a:rPr lang="en-US" sz="2400" dirty="0" smtClean="0">
                <a:solidFill>
                  <a:schemeClr val="tx1"/>
                </a:solidFill>
              </a:rPr>
              <a:t>free-market </a:t>
            </a:r>
            <a:r>
              <a:rPr lang="en-US" sz="2400" dirty="0">
                <a:solidFill>
                  <a:schemeClr val="tx1"/>
                </a:solidFill>
              </a:rPr>
              <a:t>reforms 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sz="2400" u="sng" dirty="0">
                <a:solidFill>
                  <a:schemeClr val="tx1"/>
                </a:solidFill>
              </a:rPr>
              <a:t>Renunciation of the Brezhnev Doctrine </a:t>
            </a:r>
            <a:r>
              <a:rPr lang="en-US" sz="2400" dirty="0">
                <a:solidFill>
                  <a:schemeClr val="tx1"/>
                </a:solidFill>
              </a:rPr>
              <a:t>(armed intervention where socialism was threatened) and the pursuit of arms control </a:t>
            </a:r>
            <a:r>
              <a:rPr lang="en-US" sz="2400" dirty="0" smtClean="0">
                <a:solidFill>
                  <a:schemeClr val="tx1"/>
                </a:solidFill>
              </a:rPr>
              <a:t>agreements. Attempts to limit defense spending</a:t>
            </a:r>
            <a:endParaRPr lang="en-US" sz="2200" dirty="0">
              <a:solidFill>
                <a:schemeClr val="tx1"/>
              </a:solidFill>
            </a:endParaRPr>
          </a:p>
          <a:p>
            <a:pPr marL="914400" lvl="1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sz="2400" u="sng" dirty="0">
                <a:solidFill>
                  <a:schemeClr val="tx1"/>
                </a:solidFill>
              </a:rPr>
              <a:t>Reform of the KGB</a:t>
            </a:r>
            <a:r>
              <a:rPr lang="en-US" sz="2400" dirty="0">
                <a:solidFill>
                  <a:schemeClr val="tx1"/>
                </a:solidFill>
              </a:rPr>
              <a:t> (secret </a:t>
            </a:r>
            <a:r>
              <a:rPr lang="en-US" sz="2400" dirty="0" smtClean="0">
                <a:solidFill>
                  <a:schemeClr val="tx1"/>
                </a:solidFill>
              </a:rPr>
              <a:t>police service)</a:t>
            </a:r>
            <a:endParaRPr lang="en-US" sz="2400" dirty="0">
              <a:solidFill>
                <a:schemeClr val="tx1"/>
              </a:solidFill>
            </a:endParaRPr>
          </a:p>
          <a:p>
            <a:pPr marL="914400" lvl="1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sz="2400" u="sng" dirty="0">
                <a:solidFill>
                  <a:schemeClr val="tx1"/>
                </a:solidFill>
              </a:rPr>
              <a:t>Reform of the Communist Party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410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Policy #1: </a:t>
            </a:r>
            <a:r>
              <a:rPr lang="en-US" altLang="en-US" i="1" smtClean="0"/>
              <a:t>Glasnost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Freedom of speech and free elections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1989 elections - reformist politicians swept into power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unwittingly unleashed emotions and political feelings that had been pent up for decades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9222" name="Picture 6" descr="inde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1" y="1524000"/>
            <a:ext cx="3502025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Policy #2: </a:t>
            </a:r>
            <a:r>
              <a:rPr lang="en-US" altLang="en-US" i="1" smtClean="0"/>
              <a:t>Perestroika</a:t>
            </a:r>
            <a:r>
              <a:rPr lang="en-US" altLang="en-US" smtClean="0"/>
              <a:t> 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Economic reform and rebuilding (complete economic restructuring)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Private ownership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Workers given the right to strike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Unsuccessful </a:t>
            </a:r>
            <a:r>
              <a:rPr lang="en-US" altLang="en-US" sz="2400" dirty="0">
                <a:solidFill>
                  <a:schemeClr val="tx1"/>
                </a:solidFill>
              </a:rPr>
              <a:t>– bureaucratic corruption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11274" name="Picture 10" descr="moscow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4" y="1600200"/>
            <a:ext cx="3062287" cy="453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2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Gorbachev</a:t>
            </a:r>
            <a:r>
              <a:rPr lang="ja-JP" altLang="en-US" smtClean="0"/>
              <a:t>’</a:t>
            </a:r>
            <a:r>
              <a:rPr lang="en-US" altLang="ja-JP" smtClean="0"/>
              <a:t>s Response</a:t>
            </a:r>
            <a:endParaRPr lang="en-US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Does not use </a:t>
            </a:r>
            <a:r>
              <a:rPr lang="en-US" altLang="en-US" sz="2400" dirty="0">
                <a:solidFill>
                  <a:schemeClr val="tx1"/>
                </a:solidFill>
              </a:rPr>
              <a:t>military force to put down revolutions in Eastern Europe</a:t>
            </a:r>
          </a:p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Ultimately </a:t>
            </a:r>
            <a:r>
              <a:rPr lang="en-US" altLang="en-US" sz="2400" dirty="0">
                <a:solidFill>
                  <a:schemeClr val="tx1"/>
                </a:solidFill>
              </a:rPr>
              <a:t>eroded the power of the Soviet Union during 1989 and 1990. </a:t>
            </a: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Each country in the Easter Bloc and U.S.S.R breaks free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15367" name="Picture 7" descr="610x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950" y="1600201"/>
            <a:ext cx="219710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5368" name="Picture 8" descr="Mikhail-Gorbache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0614" y="3943350"/>
            <a:ext cx="150177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6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Custom 1">
      <a:dk1>
        <a:srgbClr val="C62324"/>
      </a:dk1>
      <a:lt1>
        <a:srgbClr val="FFFFFF"/>
      </a:lt1>
      <a:dk2>
        <a:srgbClr val="C6232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542</TotalTime>
  <Words>711</Words>
  <Application>Microsoft Office PowerPoint</Application>
  <PresentationFormat>Widescreen</PresentationFormat>
  <Paragraphs>100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Microsoft YaHei</vt:lpstr>
      <vt:lpstr>Arial</vt:lpstr>
      <vt:lpstr>Calibri</vt:lpstr>
      <vt:lpstr>Century Gothic</vt:lpstr>
      <vt:lpstr>Lucida Sans Unicode</vt:lpstr>
      <vt:lpstr>Mangal</vt:lpstr>
      <vt:lpstr>メイリオ</vt:lpstr>
      <vt:lpstr>Tahoma</vt:lpstr>
      <vt:lpstr>Times New Roman</vt:lpstr>
      <vt:lpstr>Verdana</vt:lpstr>
      <vt:lpstr>Wingdings 3</vt:lpstr>
      <vt:lpstr>Slice</vt:lpstr>
      <vt:lpstr>May 2, 2017</vt:lpstr>
      <vt:lpstr>Economy of communist soviet union</vt:lpstr>
      <vt:lpstr>Soviet union after 1970</vt:lpstr>
      <vt:lpstr>PowerPoint Presentation</vt:lpstr>
      <vt:lpstr>Mikhail Gorbachev </vt:lpstr>
      <vt:lpstr>Gorbachev's Five-Point Plan</vt:lpstr>
      <vt:lpstr>Policy #1: Glasnost</vt:lpstr>
      <vt:lpstr>Policy #2: Perestroika </vt:lpstr>
      <vt:lpstr>Gorbachev’s Response</vt:lpstr>
      <vt:lpstr>The Rise of Nationalism</vt:lpstr>
      <vt:lpstr>August Coup</vt:lpstr>
      <vt:lpstr>Results of August Coup</vt:lpstr>
      <vt:lpstr>Results of the Fall</vt:lpstr>
      <vt:lpstr>PowerPoint Presentation</vt:lpstr>
      <vt:lpstr>Russia post-cold war </vt:lpstr>
      <vt:lpstr>Remaining Communist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OCTOBER 26, 2015</dc:title>
  <dc:creator>Gabriela Halty</dc:creator>
  <cp:lastModifiedBy>Gabriela Halty</cp:lastModifiedBy>
  <cp:revision>14</cp:revision>
  <cp:lastPrinted>2016-05-06T12:15:56Z</cp:lastPrinted>
  <dcterms:created xsi:type="dcterms:W3CDTF">2015-10-25T19:01:59Z</dcterms:created>
  <dcterms:modified xsi:type="dcterms:W3CDTF">2017-05-02T12:47:43Z</dcterms:modified>
</cp:coreProperties>
</file>